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70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2" r:id="rId13"/>
    <p:sldId id="291" r:id="rId14"/>
    <p:sldId id="293" r:id="rId15"/>
    <p:sldId id="378" r:id="rId16"/>
    <p:sldId id="294" r:id="rId17"/>
    <p:sldId id="379" r:id="rId18"/>
    <p:sldId id="381" r:id="rId19"/>
    <p:sldId id="382" r:id="rId20"/>
    <p:sldId id="383" r:id="rId21"/>
    <p:sldId id="380" r:id="rId22"/>
    <p:sldId id="384" r:id="rId23"/>
    <p:sldId id="385" r:id="rId24"/>
    <p:sldId id="387" r:id="rId25"/>
    <p:sldId id="386" r:id="rId26"/>
    <p:sldId id="388" r:id="rId27"/>
    <p:sldId id="395" r:id="rId28"/>
    <p:sldId id="389" r:id="rId29"/>
    <p:sldId id="390" r:id="rId30"/>
    <p:sldId id="392" r:id="rId31"/>
    <p:sldId id="391" r:id="rId32"/>
    <p:sldId id="393" r:id="rId33"/>
    <p:sldId id="394" r:id="rId34"/>
    <p:sldId id="396" r:id="rId35"/>
    <p:sldId id="397" r:id="rId36"/>
    <p:sldId id="398" r:id="rId37"/>
    <p:sldId id="400" r:id="rId38"/>
    <p:sldId id="401" r:id="rId39"/>
    <p:sldId id="403" r:id="rId40"/>
    <p:sldId id="404" r:id="rId41"/>
    <p:sldId id="399" r:id="rId42"/>
    <p:sldId id="274" r:id="rId43"/>
    <p:sldId id="402" r:id="rId44"/>
    <p:sldId id="405" r:id="rId45"/>
    <p:sldId id="407" r:id="rId46"/>
    <p:sldId id="406" r:id="rId47"/>
    <p:sldId id="408" r:id="rId48"/>
    <p:sldId id="409" r:id="rId49"/>
    <p:sldId id="410" r:id="rId50"/>
    <p:sldId id="411" r:id="rId51"/>
  </p:sldIdLst>
  <p:sldSz cx="10077450" cy="7562850"/>
  <p:notesSz cx="7772400" cy="10058400"/>
  <p:defaultTextStyle>
    <a:defPPr>
      <a:defRPr lang="en-US"/>
    </a:defPPr>
    <a:lvl1pPr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8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7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6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5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5" autoAdjust="0"/>
    <p:restoredTop sz="90900"/>
  </p:normalViewPr>
  <p:slideViewPr>
    <p:cSldViewPr>
      <p:cViewPr varScale="1">
        <p:scale>
          <a:sx n="152" d="100"/>
          <a:sy n="152" d="100"/>
        </p:scale>
        <p:origin x="1176" y="184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44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97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44FF46-E189-824C-8DDB-C86B7D58BF79}" type="slidenum">
              <a:rPr lang="en-US"/>
              <a:pPr/>
              <a:t>15</a:t>
            </a:fld>
            <a:endParaRPr 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4"/>
            <a:ext cx="6218573" cy="4441526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37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44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82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44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92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44FF46-E189-824C-8DDB-C86B7D58BF79}" type="slidenum">
              <a:rPr lang="en-US"/>
              <a:pPr/>
              <a:t>35</a:t>
            </a:fld>
            <a:endParaRPr 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4"/>
            <a:ext cx="6218573" cy="444152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22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0"/>
            <a:ext cx="8566150" cy="16208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0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080" y="301752"/>
            <a:ext cx="9066531" cy="12610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3079" y="2161495"/>
            <a:ext cx="4456296" cy="45993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11728" y="2161495"/>
            <a:ext cx="4457883" cy="459933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503080" y="6889473"/>
            <a:ext cx="2345586" cy="5193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446964" y="6889473"/>
            <a:ext cx="3193044" cy="5193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7225612" y="6889473"/>
            <a:ext cx="2345586" cy="519331"/>
          </a:xfrm>
        </p:spPr>
        <p:txBody>
          <a:bodyPr/>
          <a:lstStyle>
            <a:lvl1pPr>
              <a:defRPr/>
            </a:lvl1pPr>
          </a:lstStyle>
          <a:p>
            <a:fld id="{75C3D312-9D6A-AD4C-AD76-89DAB9ECD6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27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38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3"/>
            <a:ext cx="4457700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3"/>
            <a:ext cx="4457700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692275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398713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88" y="1692275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88" y="2398713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5" y="301625"/>
            <a:ext cx="5634038" cy="64547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0" y="5294313"/>
            <a:ext cx="6046788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0" y="676275"/>
            <a:ext cx="6046788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0" y="5918200"/>
            <a:ext cx="6046788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7800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70063"/>
            <a:ext cx="9067800" cy="4989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8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7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6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5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7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9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11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83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800" indent="-323850" algn="l" defTabSz="457200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600" indent="-287338" algn="l" defTabSz="457200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54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72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90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62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34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306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78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0.jpeg"/><Relationship Id="rId4" Type="http://schemas.openxmlformats.org/officeDocument/2006/relationships/image" Target="../media/image6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0.jpeg"/><Relationship Id="rId4" Type="http://schemas.openxmlformats.org/officeDocument/2006/relationships/image" Target="../media/image6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 Psychology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Professor: Randall C. O’Reilly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 descr="Chapter 21 – Boredom | NWMontessori">
            <a:extLst>
              <a:ext uri="{FF2B5EF4-FFF2-40B4-BE49-F238E27FC236}">
                <a16:creationId xmlns:a16="http://schemas.microsoft.com/office/drawing/2014/main" id="{4468AB42-E747-6F42-9CCC-6F0DFE02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307" y="4359725"/>
            <a:ext cx="4064000" cy="271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What is a Functioning Heroin Addict and am I One?">
            <a:extLst>
              <a:ext uri="{FF2B5EF4-FFF2-40B4-BE49-F238E27FC236}">
                <a16:creationId xmlns:a16="http://schemas.microsoft.com/office/drawing/2014/main" id="{77B2FE72-3B4A-4C49-BF17-4030B9A3E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5619" y="1419225"/>
            <a:ext cx="3135313" cy="242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40B110-79C2-2541-892B-BBAE00979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Constantly Seeking News</a:t>
            </a:r>
          </a:p>
        </p:txBody>
      </p:sp>
      <p:pic>
        <p:nvPicPr>
          <p:cNvPr id="7172" name="Picture 4" descr="With More Addicted Soldiers, Military Expands Treatment Options - KUOW News  and Information - Addiction Information">
            <a:extLst>
              <a:ext uri="{FF2B5EF4-FFF2-40B4-BE49-F238E27FC236}">
                <a16:creationId xmlns:a16="http://schemas.microsoft.com/office/drawing/2014/main" id="{C72C6DE4-F795-A740-A238-85F72B59F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0231" y="3530564"/>
            <a:ext cx="5495925" cy="343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eads Up: FOMO is For Real - Not Therapy">
            <a:extLst>
              <a:ext uri="{FF2B5EF4-FFF2-40B4-BE49-F238E27FC236}">
                <a16:creationId xmlns:a16="http://schemas.microsoft.com/office/drawing/2014/main" id="{BC33D112-6E52-404B-A1A2-C761EE38C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125" y="1419225"/>
            <a:ext cx="5962437" cy="295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E595E6-B46B-2B41-8EB6-09BE31CA97A3}"/>
              </a:ext>
            </a:extLst>
          </p:cNvPr>
          <p:cNvSpPr txBox="1"/>
          <p:nvPr/>
        </p:nvSpPr>
        <p:spPr>
          <a:xfrm rot="5400000">
            <a:off x="-656252" y="5545135"/>
            <a:ext cx="2496370" cy="55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 Bored!!!</a:t>
            </a:r>
          </a:p>
        </p:txBody>
      </p:sp>
    </p:spTree>
    <p:extLst>
      <p:ext uri="{BB962C8B-B14F-4D97-AF65-F5344CB8AC3E}">
        <p14:creationId xmlns:p14="http://schemas.microsoft.com/office/powerpoint/2010/main" val="505482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F0D2D-AA38-E04B-86C9-E407832A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#2: Contrast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61F2EA-012A-824B-9284-F89299F92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0838" y="3519488"/>
            <a:ext cx="4140200" cy="3846800"/>
          </a:xfrm>
        </p:spPr>
      </p:pic>
      <p:pic>
        <p:nvPicPr>
          <p:cNvPr id="8194" name="Picture 2" descr="Money in balance icon Royalty Free Vector Image">
            <a:extLst>
              <a:ext uri="{FF2B5EF4-FFF2-40B4-BE49-F238E27FC236}">
                <a16:creationId xmlns:a16="http://schemas.microsoft.com/office/drawing/2014/main" id="{FFF40229-DD6C-0845-928D-EA22DBD2A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741"/>
          <a:stretch/>
        </p:blipFill>
        <p:spPr bwMode="auto">
          <a:xfrm>
            <a:off x="619125" y="1887193"/>
            <a:ext cx="4535133" cy="318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A8924-9714-4640-9442-540F991EDF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925" y="1563688"/>
            <a:ext cx="3352800" cy="195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F995AE-E697-B446-8FA1-80E092698CB5}"/>
              </a:ext>
            </a:extLst>
          </p:cNvPr>
          <p:cNvSpPr txBox="1"/>
          <p:nvPr/>
        </p:nvSpPr>
        <p:spPr>
          <a:xfrm>
            <a:off x="619125" y="5466744"/>
            <a:ext cx="4648200" cy="139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is always relative in your brain</a:t>
            </a:r>
          </a:p>
          <a:p>
            <a:endParaRPr lang="en-US" dirty="0"/>
          </a:p>
          <a:p>
            <a:r>
              <a:rPr lang="en-US" dirty="0"/>
              <a:t>Constantly comparing relative to everything</a:t>
            </a:r>
          </a:p>
          <a:p>
            <a:endParaRPr lang="en-US" dirty="0"/>
          </a:p>
          <a:p>
            <a:r>
              <a:rPr lang="en-US" dirty="0"/>
              <a:t>Including the past (news)</a:t>
            </a:r>
          </a:p>
        </p:txBody>
      </p:sp>
    </p:spTree>
    <p:extLst>
      <p:ext uri="{BB962C8B-B14F-4D97-AF65-F5344CB8AC3E}">
        <p14:creationId xmlns:p14="http://schemas.microsoft.com/office/powerpoint/2010/main" val="1426511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083B-81F9-E24A-829F-79FF3ACBF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struggle with Self Control</a:t>
            </a:r>
          </a:p>
        </p:txBody>
      </p:sp>
      <p:pic>
        <p:nvPicPr>
          <p:cNvPr id="10242" name="Picture 2" descr="Binge dictionary definition | binge defined">
            <a:extLst>
              <a:ext uri="{FF2B5EF4-FFF2-40B4-BE49-F238E27FC236}">
                <a16:creationId xmlns:a16="http://schemas.microsoft.com/office/drawing/2014/main" id="{696C9A04-6C35-D947-9B04-589FA6351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4125" y="3811573"/>
            <a:ext cx="25781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inge Drinking Suppresses the Immune System | Smart News | Smithsonian  Magazine">
            <a:extLst>
              <a:ext uri="{FF2B5EF4-FFF2-40B4-BE49-F238E27FC236}">
                <a16:creationId xmlns:a16="http://schemas.microsoft.com/office/drawing/2014/main" id="{5EF1D8EA-4019-E245-8C3A-E61AEEFE0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1125" y="3874279"/>
            <a:ext cx="4687357" cy="30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ddiction To Gambling - DARA Rehabilitation Resort Koh Chang Thailand">
            <a:extLst>
              <a:ext uri="{FF2B5EF4-FFF2-40B4-BE49-F238E27FC236}">
                <a16:creationId xmlns:a16="http://schemas.microsoft.com/office/drawing/2014/main" id="{45502D36-8EE3-4D45-A747-F150C3E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715" y="1563688"/>
            <a:ext cx="4432300" cy="272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84791-E612-6C42-9613-386867121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877" y="1724025"/>
            <a:ext cx="4037248" cy="22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56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189-DFE1-0F47-AE89-00B9C5659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5983287" cy="1262063"/>
          </a:xfrm>
        </p:spPr>
        <p:txBody>
          <a:bodyPr/>
          <a:lstStyle/>
          <a:p>
            <a:r>
              <a:rPr lang="en-US" dirty="0"/>
              <a:t>Control it!</a:t>
            </a:r>
          </a:p>
        </p:txBody>
      </p:sp>
      <p:pic>
        <p:nvPicPr>
          <p:cNvPr id="9218" name="Picture 2" descr="Dialing Down the Control Freak - Smack Happy Design -">
            <a:extLst>
              <a:ext uri="{FF2B5EF4-FFF2-40B4-BE49-F238E27FC236}">
                <a16:creationId xmlns:a16="http://schemas.microsoft.com/office/drawing/2014/main" id="{CAF590CF-3B62-BA4D-B70E-BE270063D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257425"/>
            <a:ext cx="7770857" cy="455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6 Tips for Managing Life With a Control Freak | Psychology Today">
            <a:extLst>
              <a:ext uri="{FF2B5EF4-FFF2-40B4-BE49-F238E27FC236}">
                <a16:creationId xmlns:a16="http://schemas.microsoft.com/office/drawing/2014/main" id="{60224E6D-8BB1-C247-85F5-05D312FF82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1022" y="338190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ow Being a Control Freak Can Ruin Your Relationship - I Love My LSI">
            <a:extLst>
              <a:ext uri="{FF2B5EF4-FFF2-40B4-BE49-F238E27FC236}">
                <a16:creationId xmlns:a16="http://schemas.microsoft.com/office/drawing/2014/main" id="{C6CA2BDF-AFB1-9B4C-8D14-FFACDCDEE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9750" y="4985544"/>
            <a:ext cx="3187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070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 descr="Mind On Edge: Clinging To Faith When Mental Health Fades: Hogsed, Tom:  9781089004639: Amazon.com: Books">
            <a:extLst>
              <a:ext uri="{FF2B5EF4-FFF2-40B4-BE49-F238E27FC236}">
                <a16:creationId xmlns:a16="http://schemas.microsoft.com/office/drawing/2014/main" id="{5E3ED0F3-64DA-8F4E-AF2E-BC6B4A7D0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0632" y="132081"/>
            <a:ext cx="2751137" cy="412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F3B7B-F04B-8242-9A5E-D422CA51A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6364287" cy="889000"/>
          </a:xfrm>
        </p:spPr>
        <p:txBody>
          <a:bodyPr/>
          <a:lstStyle/>
          <a:p>
            <a:r>
              <a:rPr lang="en-US" dirty="0"/>
              <a:t>Losing it..</a:t>
            </a:r>
          </a:p>
        </p:txBody>
      </p:sp>
      <p:pic>
        <p:nvPicPr>
          <p:cNvPr id="11268" name="Picture 4" descr="Explaining the Phases of Schizophrenia: Symptoms, Treatment &amp; More">
            <a:extLst>
              <a:ext uri="{FF2B5EF4-FFF2-40B4-BE49-F238E27FC236}">
                <a16:creationId xmlns:a16="http://schemas.microsoft.com/office/drawing/2014/main" id="{E0B9EC5A-004C-1348-A84F-5E4A4B68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4369" y="2961910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What schizophrenia does to families — and why the mental health system  can't keep up - The Washington Post">
            <a:extLst>
              <a:ext uri="{FF2B5EF4-FFF2-40B4-BE49-F238E27FC236}">
                <a16:creationId xmlns:a16="http://schemas.microsoft.com/office/drawing/2014/main" id="{80C9EB09-5099-6140-9A34-4D801AAED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1925" y="1800225"/>
            <a:ext cx="4953000" cy="557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543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73CF864-B23B-774B-A247-2451164B9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3079" y="152992"/>
            <a:ext cx="9330737" cy="737429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01762"/>
            <a:ext cx="9068118" cy="1262593"/>
          </a:xfrm>
          <a:solidFill>
            <a:schemeClr val="accent2">
              <a:lumMod val="20000"/>
              <a:lumOff val="80000"/>
            </a:schemeClr>
          </a:solidFill>
          <a:ln/>
        </p:spPr>
        <p:txBody>
          <a:bodyPr tIns="38771"/>
          <a:lstStyle/>
          <a:p>
            <a:pPr>
              <a:tabLst>
                <a:tab pos="723226" algn="l"/>
                <a:tab pos="1446446" algn="l"/>
                <a:tab pos="2169673" algn="l"/>
                <a:tab pos="2892899" algn="l"/>
                <a:tab pos="3616122" algn="l"/>
                <a:tab pos="4339351" algn="l"/>
                <a:tab pos="5062574" algn="l"/>
                <a:tab pos="5785800" algn="l"/>
                <a:tab pos="6509023" algn="l"/>
                <a:tab pos="7232249" algn="l"/>
                <a:tab pos="7955475" algn="l"/>
                <a:tab pos="8678698" algn="l"/>
              </a:tabLst>
            </a:pPr>
            <a:r>
              <a:rPr lang="en-US" dirty="0"/>
              <a:t>Principle #3: Control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9325" y="1647825"/>
            <a:ext cx="2970864" cy="322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20" name="Line 4"/>
          <p:cNvSpPr>
            <a:spLocks noChangeShapeType="1"/>
          </p:cNvSpPr>
          <p:nvPr/>
        </p:nvSpPr>
        <p:spPr bwMode="auto">
          <a:xfrm flipH="1">
            <a:off x="4568974" y="2515656"/>
            <a:ext cx="1602870" cy="914784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54" tIns="45677" rIns="91354" bIns="45677"/>
          <a:lstStyle/>
          <a:p>
            <a:endParaRPr 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347" y="2593487"/>
            <a:ext cx="3807213" cy="266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3871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A5B3B-C201-8246-92A0-48C75789F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C’s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0F648-D484-B648-86B1-4B2E49367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en-US" dirty="0"/>
              <a:t>Compression: KISS!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Contrast: just have to outrun friend, not the bear..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Control: we are all (secret) </a:t>
            </a:r>
            <a:r>
              <a:rPr lang="en-US" i="1" dirty="0"/>
              <a:t>agents</a:t>
            </a:r>
            <a:r>
              <a:rPr lang="en-US" dirty="0"/>
              <a:t>!</a:t>
            </a:r>
          </a:p>
          <a:p>
            <a:pPr marL="1079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072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3FE84-F208-1249-9A37-D218E4CF0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1: Science vs.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44BC2-B600-0744-9499-A5C6DFD7A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DC2A0-3156-2441-AD9C-9581F6CC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3781425"/>
            <a:ext cx="5909554" cy="325526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5E68DC-398C-334B-B115-6772821ADE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238" y="1770063"/>
            <a:ext cx="5871134" cy="323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071CE3-AEF5-6A46-80E7-D990640943C4}"/>
              </a:ext>
            </a:extLst>
          </p:cNvPr>
          <p:cNvSpPr txBox="1"/>
          <p:nvPr/>
        </p:nvSpPr>
        <p:spPr>
          <a:xfrm>
            <a:off x="503238" y="5079986"/>
            <a:ext cx="3087687" cy="18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Cogito Ergo Sum</a:t>
            </a:r>
          </a:p>
          <a:p>
            <a:endParaRPr lang="en-US" sz="2400" dirty="0"/>
          </a:p>
          <a:p>
            <a:r>
              <a:rPr lang="en-US" sz="2400" dirty="0"/>
              <a:t>And maybe, that’s it!</a:t>
            </a:r>
          </a:p>
          <a:p>
            <a:endParaRPr lang="en-US" sz="2400" dirty="0"/>
          </a:p>
          <a:p>
            <a:r>
              <a:rPr lang="en-US" sz="2400" dirty="0"/>
              <a:t>Science is *hard*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830DF-C232-5448-9833-E5E6CFAF6452}"/>
              </a:ext>
            </a:extLst>
          </p:cNvPr>
          <p:cNvSpPr txBox="1"/>
          <p:nvPr/>
        </p:nvSpPr>
        <p:spPr>
          <a:xfrm>
            <a:off x="6374372" y="2028825"/>
            <a:ext cx="3196666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Subjective perspective</a:t>
            </a:r>
          </a:p>
          <a:p>
            <a:endParaRPr lang="en-US" sz="2000" dirty="0"/>
          </a:p>
          <a:p>
            <a:r>
              <a:rPr lang="en-US" sz="2000" dirty="0"/>
              <a:t>is all we have!</a:t>
            </a:r>
          </a:p>
        </p:txBody>
      </p:sp>
    </p:spTree>
    <p:extLst>
      <p:ext uri="{BB962C8B-B14F-4D97-AF65-F5344CB8AC3E}">
        <p14:creationId xmlns:p14="http://schemas.microsoft.com/office/powerpoint/2010/main" val="3304115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The Science of Building and Maintaining Credibility: Building Consensus –  Rus' ¢2 on Leadership">
            <a:extLst>
              <a:ext uri="{FF2B5EF4-FFF2-40B4-BE49-F238E27FC236}">
                <a16:creationId xmlns:a16="http://schemas.microsoft.com/office/drawing/2014/main" id="{F112BDA0-B89E-5141-8752-422BA134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774" y="200025"/>
            <a:ext cx="9173605" cy="70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138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31B6-ACD7-4543-BD70-D0927261F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Reproducibility = Consensus</a:t>
            </a:r>
          </a:p>
        </p:txBody>
      </p:sp>
      <p:pic>
        <p:nvPicPr>
          <p:cNvPr id="14338" name="Picture 2" descr="Copycats in science: The role of replication">
            <a:extLst>
              <a:ext uri="{FF2B5EF4-FFF2-40B4-BE49-F238E27FC236}">
                <a16:creationId xmlns:a16="http://schemas.microsoft.com/office/drawing/2014/main" id="{11AAE066-5AB4-6144-BC7A-58881DE28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325" y="1739391"/>
            <a:ext cx="50800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peatability vs. Reproducibility | Technology Networks">
            <a:extLst>
              <a:ext uri="{FF2B5EF4-FFF2-40B4-BE49-F238E27FC236}">
                <a16:creationId xmlns:a16="http://schemas.microsoft.com/office/drawing/2014/main" id="{829EE248-7709-2F4C-8404-EFC996E2AA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2925" y="4233291"/>
            <a:ext cx="5724525" cy="320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66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 is All About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brain</a:t>
            </a:r>
          </a:p>
          <a:p>
            <a:r>
              <a:rPr lang="en-US" dirty="0"/>
              <a:t>Your memories</a:t>
            </a:r>
          </a:p>
          <a:p>
            <a:r>
              <a:rPr lang="en-US" dirty="0"/>
              <a:t>Your fears</a:t>
            </a:r>
          </a:p>
          <a:p>
            <a:r>
              <a:rPr lang="en-US" dirty="0"/>
              <a:t>Your mental disorders</a:t>
            </a:r>
          </a:p>
          <a:p>
            <a:r>
              <a:rPr lang="en-US" dirty="0"/>
              <a:t>Your joys</a:t>
            </a:r>
          </a:p>
          <a:p>
            <a:r>
              <a:rPr lang="en-US" dirty="0"/>
              <a:t>Your friends (and the stuff they make you do..)</a:t>
            </a:r>
          </a:p>
          <a:p>
            <a:r>
              <a:rPr lang="en-US" dirty="0"/>
              <a:t>Your parents</a:t>
            </a:r>
          </a:p>
          <a:p>
            <a:r>
              <a:rPr lang="en-US" dirty="0"/>
              <a:t>…</a:t>
            </a:r>
          </a:p>
        </p:txBody>
      </p:sp>
      <p:pic>
        <p:nvPicPr>
          <p:cNvPr id="1026" name="Picture 2" descr="Amazon.com: 43&quot; Smart TV Mirror with Frame: Electronics">
            <a:extLst>
              <a:ext uri="{FF2B5EF4-FFF2-40B4-BE49-F238E27FC236}">
                <a16:creationId xmlns:a16="http://schemas.microsoft.com/office/drawing/2014/main" id="{83B2ADFD-5AC8-4048-B940-FF52E62C3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7325" y="1419225"/>
            <a:ext cx="45085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881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21376-9E39-1743-A7F2-A70AA2F33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What is Replication Crisis? | Popular Science">
            <a:extLst>
              <a:ext uri="{FF2B5EF4-FFF2-40B4-BE49-F238E27FC236}">
                <a16:creationId xmlns:a16="http://schemas.microsoft.com/office/drawing/2014/main" id="{774A6BB1-D92B-EB4C-85C0-AF5EFB95A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725" y="784225"/>
            <a:ext cx="9652000" cy="59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359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0A94-E129-1B41-AF29-79D4577D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 is hard..</a:t>
            </a:r>
          </a:p>
        </p:txBody>
      </p:sp>
      <p:pic>
        <p:nvPicPr>
          <p:cNvPr id="12290" name="Picture 2" descr="Scientific Consensus – The Big Insane Happy">
            <a:extLst>
              <a:ext uri="{FF2B5EF4-FFF2-40B4-BE49-F238E27FC236}">
                <a16:creationId xmlns:a16="http://schemas.microsoft.com/office/drawing/2014/main" id="{AD19E59F-B44E-E54F-B0AD-615EC063C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725" y="1770063"/>
            <a:ext cx="4850636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artoon of the Day: Chum">
            <a:extLst>
              <a:ext uri="{FF2B5EF4-FFF2-40B4-BE49-F238E27FC236}">
                <a16:creationId xmlns:a16="http://schemas.microsoft.com/office/drawing/2014/main" id="{15EDFDF4-E0BC-C549-BA44-C6D3450E48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6360" y="1343025"/>
            <a:ext cx="5141089" cy="341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erd mentality and why its beneficial to read this — Steemit">
            <a:extLst>
              <a:ext uri="{FF2B5EF4-FFF2-40B4-BE49-F238E27FC236}">
                <a16:creationId xmlns:a16="http://schemas.microsoft.com/office/drawing/2014/main" id="{94AF309D-50F0-6443-ABB3-62EB6BF83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7825" y="4543425"/>
            <a:ext cx="3263900" cy="290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698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A967-0473-DF4B-B16F-27AEDE851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2: Neuroscience</a:t>
            </a:r>
            <a:br>
              <a:rPr lang="en-US" dirty="0"/>
            </a:br>
            <a:r>
              <a:rPr lang="en-US" dirty="0"/>
              <a:t>(basis of the CCC’s)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5B508DF-0FDB-844B-BDE6-9EF278408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12195" y="2028825"/>
            <a:ext cx="5577269" cy="44078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CEBA4AD-92FC-534C-8448-C872B1320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986" y="3519488"/>
            <a:ext cx="4140200" cy="3846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5944A-BC7C-2649-9070-D994B4FAFE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73" y="1563688"/>
            <a:ext cx="3352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18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cho Dissolve Art Print by archann | Society6">
            <a:extLst>
              <a:ext uri="{FF2B5EF4-FFF2-40B4-BE49-F238E27FC236}">
                <a16:creationId xmlns:a16="http://schemas.microsoft.com/office/drawing/2014/main" id="{D56ED456-CCB7-D147-818B-9A83DAAE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7325" y="2841673"/>
            <a:ext cx="4619625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A91FB8-2EA1-7F46-B4D1-DC2845502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3: Consciousness, Drugs..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374EE-16AB-7245-B550-566CE3E65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0525" y="1584049"/>
            <a:ext cx="5002207" cy="49895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6DF7A1-C825-3842-8E3F-CFEBDACA445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620" y="1419225"/>
            <a:ext cx="5495925" cy="22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9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D205-9801-AB4A-9C8C-3B961B73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Perception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1BA4DB-FAB5-1D49-9566-A875E8546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238" y="1800225"/>
            <a:ext cx="6438900" cy="4978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4A3146-3B2F-D54E-B28E-3F0B9AA38A5F}"/>
              </a:ext>
            </a:extLst>
          </p:cNvPr>
          <p:cNvSpPr txBox="1"/>
          <p:nvPr/>
        </p:nvSpPr>
        <p:spPr>
          <a:xfrm>
            <a:off x="7019925" y="2257425"/>
            <a:ext cx="2743200" cy="3737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anything strange?</a:t>
            </a:r>
          </a:p>
          <a:p>
            <a:endParaRPr lang="en-US" dirty="0"/>
          </a:p>
          <a:p>
            <a:r>
              <a:rPr lang="en-US" dirty="0"/>
              <a:t>No?</a:t>
            </a:r>
          </a:p>
          <a:p>
            <a:endParaRPr lang="en-US" dirty="0"/>
          </a:p>
          <a:p>
            <a:r>
              <a:rPr lang="en-US" dirty="0"/>
              <a:t>That’s the point!</a:t>
            </a:r>
          </a:p>
          <a:p>
            <a:endParaRPr lang="en-US" dirty="0"/>
          </a:p>
          <a:p>
            <a:r>
              <a:rPr lang="en-US" dirty="0"/>
              <a:t>Btw: A == B!</a:t>
            </a:r>
          </a:p>
          <a:p>
            <a:endParaRPr lang="en-US" dirty="0"/>
          </a:p>
          <a:p>
            <a:r>
              <a:rPr lang="en-US" dirty="0"/>
              <a:t>We don’t see pixels</a:t>
            </a:r>
          </a:p>
          <a:p>
            <a:endParaRPr lang="en-US" dirty="0"/>
          </a:p>
          <a:p>
            <a:r>
              <a:rPr lang="en-US" i="1" dirty="0"/>
              <a:t>We see the world!!</a:t>
            </a:r>
          </a:p>
          <a:p>
            <a:endParaRPr lang="en-US" dirty="0"/>
          </a:p>
          <a:p>
            <a:r>
              <a:rPr lang="en-US" dirty="0"/>
              <a:t>Compression, Contrast drive most of perception</a:t>
            </a:r>
          </a:p>
        </p:txBody>
      </p:sp>
    </p:spTree>
    <p:extLst>
      <p:ext uri="{BB962C8B-B14F-4D97-AF65-F5344CB8AC3E}">
        <p14:creationId xmlns:p14="http://schemas.microsoft.com/office/powerpoint/2010/main" val="2011623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A015-5164-914F-A9D7-CF88D1276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1041400"/>
          </a:xfrm>
        </p:spPr>
        <p:txBody>
          <a:bodyPr/>
          <a:lstStyle/>
          <a:p>
            <a:r>
              <a:rPr lang="en-US" sz="3600" dirty="0"/>
              <a:t>Contrast, Compression, Top-down Control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E4E0DF-B94A-EA4F-97BC-713DDF0E5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1695" y="1495425"/>
            <a:ext cx="5010731" cy="33520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3A2E15-CC0F-354F-A8AB-632E4E2110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37" y="4709668"/>
            <a:ext cx="2935287" cy="2656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7812C-B1B6-4744-8F1A-3B40A6E79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65" y="1495425"/>
            <a:ext cx="2743200" cy="3569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F87B3C-1044-144D-88D3-E4C17AE4729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3965" y="4397999"/>
            <a:ext cx="6209544" cy="28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73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326F-8E6F-6744-9D4C-791ACE013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1041400"/>
          </a:xfrm>
        </p:spPr>
        <p:txBody>
          <a:bodyPr/>
          <a:lstStyle/>
          <a:p>
            <a:r>
              <a:rPr lang="en-US" dirty="0"/>
              <a:t>Chapter 5: Learning &amp; Motivation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40B193-18CC-C04E-B0B9-A3389F0A0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14325" y="1485145"/>
            <a:ext cx="3909787" cy="2283085"/>
          </a:xfrm>
        </p:spPr>
      </p:pic>
      <p:pic>
        <p:nvPicPr>
          <p:cNvPr id="18434" name="Picture 2" descr="9 Ways to Boost Dopamine, the &quot;Feel-Good Hormone&quot; - WomenWorking">
            <a:extLst>
              <a:ext uri="{FF2B5EF4-FFF2-40B4-BE49-F238E27FC236}">
                <a16:creationId xmlns:a16="http://schemas.microsoft.com/office/drawing/2014/main" id="{7DF13F79-31D7-8D49-9C30-BFC8E2DD1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6525" y="3324225"/>
            <a:ext cx="7248525" cy="406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E5E0C32-7558-5848-AD78-C5A55FF74A2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7512" y="1426352"/>
            <a:ext cx="3657600" cy="20125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9DD3E3-2CE7-1E42-BDF5-1B755EA1E692}"/>
              </a:ext>
            </a:extLst>
          </p:cNvPr>
          <p:cNvSpPr txBox="1"/>
          <p:nvPr/>
        </p:nvSpPr>
        <p:spPr>
          <a:xfrm>
            <a:off x="314325" y="3933825"/>
            <a:ext cx="2286000" cy="243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is changes in synapses</a:t>
            </a:r>
          </a:p>
          <a:p>
            <a:endParaRPr lang="en-US" dirty="0"/>
          </a:p>
          <a:p>
            <a:r>
              <a:rPr lang="en-US" dirty="0"/>
              <a:t>Based on </a:t>
            </a:r>
            <a:r>
              <a:rPr lang="en-US" b="1" dirty="0"/>
              <a:t>Contrast</a:t>
            </a:r>
          </a:p>
          <a:p>
            <a:endParaRPr lang="en-US" dirty="0"/>
          </a:p>
          <a:p>
            <a:r>
              <a:rPr lang="en-US" dirty="0"/>
              <a:t>Error = </a:t>
            </a:r>
          </a:p>
          <a:p>
            <a:r>
              <a:rPr lang="en-US" dirty="0"/>
              <a:t>prediction - outcome</a:t>
            </a:r>
          </a:p>
          <a:p>
            <a:endParaRPr lang="en-US" dirty="0"/>
          </a:p>
          <a:p>
            <a:r>
              <a:rPr lang="en-US" dirty="0"/>
              <a:t>And motivation!</a:t>
            </a:r>
          </a:p>
        </p:txBody>
      </p:sp>
    </p:spTree>
    <p:extLst>
      <p:ext uri="{BB962C8B-B14F-4D97-AF65-F5344CB8AC3E}">
        <p14:creationId xmlns:p14="http://schemas.microsoft.com/office/powerpoint/2010/main" val="1055241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326F-8E6F-6744-9D4C-791ACE013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1041400"/>
          </a:xfrm>
        </p:spPr>
        <p:txBody>
          <a:bodyPr/>
          <a:lstStyle/>
          <a:p>
            <a:r>
              <a:rPr lang="en-US" dirty="0"/>
              <a:t>Dopamine is a Nasty Critic!</a:t>
            </a:r>
          </a:p>
        </p:txBody>
      </p:sp>
      <p:pic>
        <p:nvPicPr>
          <p:cNvPr id="18434" name="Picture 2" descr="9 Ways to Boost Dopamine, the &quot;Feel-Good Hormone&quot; - WomenWorking">
            <a:extLst>
              <a:ext uri="{FF2B5EF4-FFF2-40B4-BE49-F238E27FC236}">
                <a16:creationId xmlns:a16="http://schemas.microsoft.com/office/drawing/2014/main" id="{7DF13F79-31D7-8D49-9C30-BFC8E2DD1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6525" y="3324225"/>
            <a:ext cx="7248525" cy="406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The Grinch review: Benedict Cumberbatch voices the character in a fun new  version - Vox">
            <a:extLst>
              <a:ext uri="{FF2B5EF4-FFF2-40B4-BE49-F238E27FC236}">
                <a16:creationId xmlns:a16="http://schemas.microsoft.com/office/drawing/2014/main" id="{CBF16B48-2448-594F-B290-88266882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2889" y="4371587"/>
            <a:ext cx="1209245" cy="120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The Critic (TV Series 1994–2001) - IMDb">
            <a:extLst>
              <a:ext uri="{FF2B5EF4-FFF2-40B4-BE49-F238E27FC236}">
                <a16:creationId xmlns:a16="http://schemas.microsoft.com/office/drawing/2014/main" id="{EB627233-6B17-BC45-B334-C724EC4EB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3297" y="1343026"/>
            <a:ext cx="3657600" cy="558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95D4C-0849-8E4D-85EA-FD391DF312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1673" y="1381476"/>
            <a:ext cx="3431577" cy="1942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71D33-019A-F74B-ABB9-68A752392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8924" y="1343026"/>
            <a:ext cx="3363723" cy="199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45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41EE-21D5-304C-9E60-708528B7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Pyramid of Control!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50B223-5377-094F-8A0F-AFCD10FE0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598" y="1472434"/>
            <a:ext cx="7585727" cy="5788791"/>
          </a:xfrm>
        </p:spPr>
      </p:pic>
    </p:spTree>
    <p:extLst>
      <p:ext uri="{BB962C8B-B14F-4D97-AF65-F5344CB8AC3E}">
        <p14:creationId xmlns:p14="http://schemas.microsoft.com/office/powerpoint/2010/main" val="2413326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B5-3827-3F44-8C11-29B49D26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Memory</a:t>
            </a:r>
          </a:p>
        </p:txBody>
      </p:sp>
      <p:pic>
        <p:nvPicPr>
          <p:cNvPr id="19458" name="Picture 2" descr="Photo Photographer Old - Free photo on Pixabay">
            <a:extLst>
              <a:ext uri="{FF2B5EF4-FFF2-40B4-BE49-F238E27FC236}">
                <a16:creationId xmlns:a16="http://schemas.microsoft.com/office/drawing/2014/main" id="{F9522AA3-0F78-D54C-825A-0750A0439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8525" y="3248025"/>
            <a:ext cx="6304706" cy="41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s Nostalgia Overrated?. A look at what makes you yearn for the… | by  Akshay Balakrishnan | Medium">
            <a:extLst>
              <a:ext uri="{FF2B5EF4-FFF2-40B4-BE49-F238E27FC236}">
                <a16:creationId xmlns:a16="http://schemas.microsoft.com/office/drawing/2014/main" id="{B2630AF1-027D-F545-A361-12BF375E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" y="1563688"/>
            <a:ext cx="4735513" cy="40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D wallpaper: los angeles, united states, nostalgia, memory, beach, ocean |  Wallpaper Flare">
            <a:extLst>
              <a:ext uri="{FF2B5EF4-FFF2-40B4-BE49-F238E27FC236}">
                <a16:creationId xmlns:a16="http://schemas.microsoft.com/office/drawing/2014/main" id="{101D33BF-9541-E948-8A8B-549C649E9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772" y="1495425"/>
            <a:ext cx="4429125" cy="29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The Politics of Nostalgia: Memory Restructuring in the Eastern  Mediterranean | global-e journal">
            <a:extLst>
              <a:ext uri="{FF2B5EF4-FFF2-40B4-BE49-F238E27FC236}">
                <a16:creationId xmlns:a16="http://schemas.microsoft.com/office/drawing/2014/main" id="{48A10702-FF37-D942-9B98-22DE6076F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593" y="5537377"/>
            <a:ext cx="4429125" cy="185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35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7824C-861B-4746-954B-2485A5593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40C41-4544-5D4A-9C39-D6D5E7CC7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50" indent="0">
              <a:lnSpc>
                <a:spcPct val="100000"/>
              </a:lnSpc>
              <a:buNone/>
            </a:pPr>
            <a:r>
              <a:rPr lang="en-US" dirty="0"/>
              <a:t>Unique!    (probably want to avoid </a:t>
            </a:r>
            <a:r>
              <a:rPr lang="en-US" dirty="0" err="1"/>
              <a:t>younique</a:t>
            </a:r>
            <a:r>
              <a:rPr lang="en-US" dirty="0"/>
              <a:t>..)</a:t>
            </a:r>
          </a:p>
          <a:p>
            <a:pPr marL="107950" indent="0">
              <a:lnSpc>
                <a:spcPct val="100000"/>
              </a:lnSpc>
              <a:buNone/>
            </a:pPr>
            <a:endParaRPr lang="en-US" sz="1600" dirty="0"/>
          </a:p>
          <a:p>
            <a:pPr marL="107950" indent="0">
              <a:lnSpc>
                <a:spcPct val="100000"/>
              </a:lnSpc>
              <a:buNone/>
            </a:pPr>
            <a:r>
              <a:rPr lang="en-US" dirty="0"/>
              <a:t>But your brain has a lot in common with others..</a:t>
            </a:r>
          </a:p>
          <a:p>
            <a:pPr marL="107950" indent="0">
              <a:lnSpc>
                <a:spcPct val="100000"/>
              </a:lnSpc>
              <a:buNone/>
            </a:pPr>
            <a:endParaRPr lang="en-US" sz="1100" dirty="0"/>
          </a:p>
          <a:p>
            <a:pPr marL="107950" indent="0">
              <a:lnSpc>
                <a:spcPct val="100000"/>
              </a:lnSpc>
              <a:buNone/>
            </a:pPr>
            <a:r>
              <a:rPr lang="en-US" dirty="0"/>
              <a:t>So we can make some pretty good guesses..</a:t>
            </a:r>
          </a:p>
        </p:txBody>
      </p:sp>
      <p:pic>
        <p:nvPicPr>
          <p:cNvPr id="2050" name="Picture 2" descr="No Grey Elephants in Denmark — Wonder Kids">
            <a:extLst>
              <a:ext uri="{FF2B5EF4-FFF2-40B4-BE49-F238E27FC236}">
                <a16:creationId xmlns:a16="http://schemas.microsoft.com/office/drawing/2014/main" id="{7E913247-1816-EE4E-B8B7-F8BF96AFD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8325" y="4503871"/>
            <a:ext cx="4352925" cy="305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893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Photo Photographer Old - Free photo on Pixabay">
            <a:extLst>
              <a:ext uri="{FF2B5EF4-FFF2-40B4-BE49-F238E27FC236}">
                <a16:creationId xmlns:a16="http://schemas.microsoft.com/office/drawing/2014/main" id="{F9522AA3-0F78-D54C-825A-0750A0439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8525" y="3248025"/>
            <a:ext cx="6304706" cy="41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s Nostalgia Overrated?. A look at what makes you yearn for the… | by  Akshay Balakrishnan | Medium">
            <a:extLst>
              <a:ext uri="{FF2B5EF4-FFF2-40B4-BE49-F238E27FC236}">
                <a16:creationId xmlns:a16="http://schemas.microsoft.com/office/drawing/2014/main" id="{B2630AF1-027D-F545-A361-12BF375E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" y="1563688"/>
            <a:ext cx="4735513" cy="40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he Politics of Nostalgia: Memory Restructuring in the Eastern  Mediterranean | global-e journal">
            <a:extLst>
              <a:ext uri="{FF2B5EF4-FFF2-40B4-BE49-F238E27FC236}">
                <a16:creationId xmlns:a16="http://schemas.microsoft.com/office/drawing/2014/main" id="{2AD83A68-9770-BC45-8237-A4D21F2F6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593" y="5537377"/>
            <a:ext cx="4429125" cy="185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D wallpaper: los angeles, united states, nostalgia, memory, beach, ocean |  Wallpaper Flare">
            <a:extLst>
              <a:ext uri="{FF2B5EF4-FFF2-40B4-BE49-F238E27FC236}">
                <a16:creationId xmlns:a16="http://schemas.microsoft.com/office/drawing/2014/main" id="{42349E3C-3EC5-4146-9288-DD461AE1F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772" y="1495425"/>
            <a:ext cx="4429125" cy="29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9E87B5-3827-3F44-8C11-29B49D26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99628-A4CD-C547-BA0C-C509715812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2369" y="1419225"/>
            <a:ext cx="3794955" cy="2876576"/>
          </a:xfrm>
          <a:prstGeom prst="rect">
            <a:avLst/>
          </a:prstGeom>
        </p:spPr>
      </p:pic>
      <p:pic>
        <p:nvPicPr>
          <p:cNvPr id="21506" name="Picture 2" descr="False Memories: What if I Told You About Morpheus and 'The Mandela Effect'?  | by James Thomas | Medium">
            <a:extLst>
              <a:ext uri="{FF2B5EF4-FFF2-40B4-BE49-F238E27FC236}">
                <a16:creationId xmlns:a16="http://schemas.microsoft.com/office/drawing/2014/main" id="{4812FACE-7A6A-D440-8764-3368D21B1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525" y="3446715"/>
            <a:ext cx="5308600" cy="321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77E4B-B583-E649-9456-6CDD876E2C23}"/>
              </a:ext>
            </a:extLst>
          </p:cNvPr>
          <p:cNvSpPr txBox="1"/>
          <p:nvPr/>
        </p:nvSpPr>
        <p:spPr>
          <a:xfrm>
            <a:off x="425916" y="5669496"/>
            <a:ext cx="5195887" cy="7866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YOUR MEMORIES ARE ALL JUST</a:t>
            </a:r>
          </a:p>
          <a:p>
            <a:r>
              <a:rPr lang="en-US" sz="2400" b="1" dirty="0"/>
              <a:t>SYNAPTIC WEIGHTS!?</a:t>
            </a:r>
          </a:p>
        </p:txBody>
      </p:sp>
    </p:spTree>
    <p:extLst>
      <p:ext uri="{BB962C8B-B14F-4D97-AF65-F5344CB8AC3E}">
        <p14:creationId xmlns:p14="http://schemas.microsoft.com/office/powerpoint/2010/main" val="2288050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Photo Photographer Old - Free photo on Pixabay">
            <a:extLst>
              <a:ext uri="{FF2B5EF4-FFF2-40B4-BE49-F238E27FC236}">
                <a16:creationId xmlns:a16="http://schemas.microsoft.com/office/drawing/2014/main" id="{F9522AA3-0F78-D54C-825A-0750A0439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8525" y="3248025"/>
            <a:ext cx="6304706" cy="41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s Nostalgia Overrated?. A look at what makes you yearn for the… | by  Akshay Balakrishnan | Medium">
            <a:extLst>
              <a:ext uri="{FF2B5EF4-FFF2-40B4-BE49-F238E27FC236}">
                <a16:creationId xmlns:a16="http://schemas.microsoft.com/office/drawing/2014/main" id="{B2630AF1-027D-F545-A361-12BF375E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" y="1563688"/>
            <a:ext cx="4735513" cy="40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The Politics of Nostalgia: Memory Restructuring in the Eastern  Mediterranean | global-e journal">
            <a:extLst>
              <a:ext uri="{FF2B5EF4-FFF2-40B4-BE49-F238E27FC236}">
                <a16:creationId xmlns:a16="http://schemas.microsoft.com/office/drawing/2014/main" id="{DECDFAC0-C999-C74D-BD74-C7BF67AA6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593" y="5537377"/>
            <a:ext cx="4429125" cy="185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D wallpaper: los angeles, united states, nostalgia, memory, beach, ocean |  Wallpaper Flare">
            <a:extLst>
              <a:ext uri="{FF2B5EF4-FFF2-40B4-BE49-F238E27FC236}">
                <a16:creationId xmlns:a16="http://schemas.microsoft.com/office/drawing/2014/main" id="{2A70105B-159C-6D40-B3E9-E75E89B9D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772" y="1495425"/>
            <a:ext cx="4429125" cy="29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9E87B5-3827-3F44-8C11-29B49D26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99628-A4CD-C547-BA0C-C509715812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2369" y="1419225"/>
            <a:ext cx="3794955" cy="2876576"/>
          </a:xfrm>
          <a:prstGeom prst="rect">
            <a:avLst/>
          </a:prstGeom>
        </p:spPr>
      </p:pic>
      <p:pic>
        <p:nvPicPr>
          <p:cNvPr id="21506" name="Picture 2" descr="False Memories: What if I Told You About Morpheus and 'The Mandela Effect'?  | by James Thomas | Medium">
            <a:extLst>
              <a:ext uri="{FF2B5EF4-FFF2-40B4-BE49-F238E27FC236}">
                <a16:creationId xmlns:a16="http://schemas.microsoft.com/office/drawing/2014/main" id="{4812FACE-7A6A-D440-8764-3368D21B1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525" y="3446715"/>
            <a:ext cx="5308600" cy="321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243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B5-3827-3F44-8C11-29B49D264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965200"/>
          </a:xfrm>
        </p:spPr>
        <p:txBody>
          <a:bodyPr/>
          <a:lstStyle/>
          <a:p>
            <a:r>
              <a:rPr lang="en-US" sz="4000" dirty="0"/>
              <a:t>Hippocampus gets Compressed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82BF0-5B18-ED4D-B664-B6E32DB28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38" y="3800388"/>
            <a:ext cx="6629400" cy="3406972"/>
          </a:xfrm>
          <a:prstGeom prst="rect">
            <a:avLst/>
          </a:prstGeom>
        </p:spPr>
      </p:pic>
      <p:pic>
        <p:nvPicPr>
          <p:cNvPr id="21506" name="Picture 2" descr="False Memories: What if I Told You About Morpheus and 'The Mandela Effect'?  | by James Thomas | Medium">
            <a:extLst>
              <a:ext uri="{FF2B5EF4-FFF2-40B4-BE49-F238E27FC236}">
                <a16:creationId xmlns:a16="http://schemas.microsoft.com/office/drawing/2014/main" id="{4812FACE-7A6A-D440-8764-3368D21B1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6675" y="1419225"/>
            <a:ext cx="5308600" cy="321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126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uman Intelligence Can Fix Artificial Intelligent Shortcomings">
            <a:extLst>
              <a:ext uri="{FF2B5EF4-FFF2-40B4-BE49-F238E27FC236}">
                <a16:creationId xmlns:a16="http://schemas.microsoft.com/office/drawing/2014/main" id="{473F5E82-61ED-7F41-9302-462CB1BAE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525" y="1952625"/>
            <a:ext cx="6245140" cy="351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C0334-3F7C-8F43-B3F3-8C752F14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7: Thinking &amp; Control</a:t>
            </a:r>
          </a:p>
        </p:txBody>
      </p:sp>
      <p:pic>
        <p:nvPicPr>
          <p:cNvPr id="27650" name="Picture 2" descr="How Wearable AI Will Amplify Human Intelligence">
            <a:extLst>
              <a:ext uri="{FF2B5EF4-FFF2-40B4-BE49-F238E27FC236}">
                <a16:creationId xmlns:a16="http://schemas.microsoft.com/office/drawing/2014/main" id="{5705BE3B-D53A-004C-AAFB-EBCA6F7EF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94238" y="1563688"/>
            <a:ext cx="4876800" cy="39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Chapter 7: Cognition &amp; Intelligence Overview – Introductory Psychology">
            <a:extLst>
              <a:ext uri="{FF2B5EF4-FFF2-40B4-BE49-F238E27FC236}">
                <a16:creationId xmlns:a16="http://schemas.microsoft.com/office/drawing/2014/main" id="{48D41449-786B-7F4F-9806-0A9C9238A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85925" y="5465763"/>
            <a:ext cx="7239000" cy="20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397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EB15B3-2E68-324B-B659-F869642CA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2525" y="1495425"/>
            <a:ext cx="7444632" cy="588366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43C3DA-3993-1347-A5F4-AFFDB1D02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965200"/>
          </a:xfrm>
        </p:spPr>
        <p:txBody>
          <a:bodyPr/>
          <a:lstStyle/>
          <a:p>
            <a:r>
              <a:rPr lang="en-US" dirty="0"/>
              <a:t>Neural CPU = Turing Machine</a:t>
            </a:r>
          </a:p>
        </p:txBody>
      </p:sp>
      <p:pic>
        <p:nvPicPr>
          <p:cNvPr id="28674" name="Picture 2" descr="Artificial muscle computer performs as a universal Turing machine">
            <a:extLst>
              <a:ext uri="{FF2B5EF4-FFF2-40B4-BE49-F238E27FC236}">
                <a16:creationId xmlns:a16="http://schemas.microsoft.com/office/drawing/2014/main" id="{CB38FB24-A486-D149-B6B2-FCF4B8C1E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24325" y="2486025"/>
            <a:ext cx="33528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467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73CF864-B23B-774B-A247-2451164B9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3079" y="152992"/>
            <a:ext cx="9330737" cy="737429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01762"/>
            <a:ext cx="9068118" cy="1262593"/>
          </a:xfrm>
          <a:solidFill>
            <a:schemeClr val="accent2">
              <a:lumMod val="20000"/>
              <a:lumOff val="80000"/>
            </a:schemeClr>
          </a:solidFill>
          <a:ln/>
        </p:spPr>
        <p:txBody>
          <a:bodyPr tIns="38771"/>
          <a:lstStyle/>
          <a:p>
            <a:pPr>
              <a:tabLst>
                <a:tab pos="723226" algn="l"/>
                <a:tab pos="1446446" algn="l"/>
                <a:tab pos="2169673" algn="l"/>
                <a:tab pos="2892899" algn="l"/>
                <a:tab pos="3616122" algn="l"/>
                <a:tab pos="4339351" algn="l"/>
                <a:tab pos="5062574" algn="l"/>
                <a:tab pos="5785800" algn="l"/>
                <a:tab pos="6509023" algn="l"/>
                <a:tab pos="7232249" algn="l"/>
                <a:tab pos="7955475" algn="l"/>
                <a:tab pos="8678698" algn="l"/>
              </a:tabLst>
            </a:pPr>
            <a:r>
              <a:rPr lang="en-US" dirty="0"/>
              <a:t>PFC = Control, Working Memory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9325" y="1647825"/>
            <a:ext cx="2970864" cy="322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20" name="Line 4"/>
          <p:cNvSpPr>
            <a:spLocks noChangeShapeType="1"/>
          </p:cNvSpPr>
          <p:nvPr/>
        </p:nvSpPr>
        <p:spPr bwMode="auto">
          <a:xfrm flipH="1">
            <a:off x="4568974" y="2515656"/>
            <a:ext cx="1602870" cy="914784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54" tIns="45677" rIns="91354" bIns="45677"/>
          <a:lstStyle/>
          <a:p>
            <a:endParaRPr 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347" y="2593487"/>
            <a:ext cx="3807213" cy="266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43489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A929-0929-7840-AFE4-CC54B868B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080" y="301752"/>
            <a:ext cx="9066531" cy="888873"/>
          </a:xfrm>
        </p:spPr>
        <p:txBody>
          <a:bodyPr/>
          <a:lstStyle/>
          <a:p>
            <a:r>
              <a:rPr lang="en-US" dirty="0"/>
              <a:t>Motivation is the Driver..</a:t>
            </a:r>
          </a:p>
        </p:txBody>
      </p:sp>
      <p:pic>
        <p:nvPicPr>
          <p:cNvPr id="29698" name="Picture 2" descr="25 Ways to Cultivate Intrinsic Motivation | InformED">
            <a:extLst>
              <a:ext uri="{FF2B5EF4-FFF2-40B4-BE49-F238E27FC236}">
                <a16:creationId xmlns:a16="http://schemas.microsoft.com/office/drawing/2014/main" id="{F3C8D896-6B09-5447-998C-23B948662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" y="1495425"/>
            <a:ext cx="4248177" cy="600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Educational Psychology Interactive: Motivation">
            <a:extLst>
              <a:ext uri="{FF2B5EF4-FFF2-40B4-BE49-F238E27FC236}">
                <a16:creationId xmlns:a16="http://schemas.microsoft.com/office/drawing/2014/main" id="{1BD897C7-EDEF-DC4A-AFB2-2D967D9D5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4061" y="1347307"/>
            <a:ext cx="540199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2AB32-ED0A-E74A-9DBB-8B4660F0AD0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0506" y="4069190"/>
            <a:ext cx="4929105" cy="342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69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9608E-CB6A-174C-82C4-6AEFA684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965200"/>
          </a:xfrm>
        </p:spPr>
        <p:txBody>
          <a:bodyPr/>
          <a:lstStyle/>
          <a:p>
            <a:r>
              <a:rPr lang="en-US" dirty="0"/>
              <a:t>Chapter 9: Social &amp; Personality</a:t>
            </a:r>
          </a:p>
        </p:txBody>
      </p:sp>
      <p:pic>
        <p:nvPicPr>
          <p:cNvPr id="6148" name="Picture 4" descr="The Self">
            <a:extLst>
              <a:ext uri="{FF2B5EF4-FFF2-40B4-BE49-F238E27FC236}">
                <a16:creationId xmlns:a16="http://schemas.microsoft.com/office/drawing/2014/main" id="{83E92FD3-E412-1245-8806-EF0D3B0B4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8525" y="3300165"/>
            <a:ext cx="24257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unny Businessmen Comparing Their Income Stock Vector - Illustration of  prize, person: 68309437">
            <a:extLst>
              <a:ext uri="{FF2B5EF4-FFF2-40B4-BE49-F238E27FC236}">
                <a16:creationId xmlns:a16="http://schemas.microsoft.com/office/drawing/2014/main" id="{B340281C-A007-6143-B8C6-AD09A8528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7471" y="4238625"/>
            <a:ext cx="4888509" cy="31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o we have Comparitis? | Good question!">
            <a:extLst>
              <a:ext uri="{FF2B5EF4-FFF2-40B4-BE49-F238E27FC236}">
                <a16:creationId xmlns:a16="http://schemas.microsoft.com/office/drawing/2014/main" id="{DDADE002-2C77-0840-938E-E7861030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9925" y="1358106"/>
            <a:ext cx="3932238" cy="393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B8EDFB-6430-EF45-921F-71B70E7BE022}"/>
              </a:ext>
            </a:extLst>
          </p:cNvPr>
          <p:cNvSpPr txBox="1"/>
          <p:nvPr/>
        </p:nvSpPr>
        <p:spPr>
          <a:xfrm>
            <a:off x="161925" y="1600739"/>
            <a:ext cx="30480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Social comparison = </a:t>
            </a:r>
          </a:p>
          <a:p>
            <a:r>
              <a:rPr lang="en-US" sz="2400" dirty="0"/>
              <a:t>Contrast</a:t>
            </a:r>
          </a:p>
        </p:txBody>
      </p:sp>
    </p:spTree>
    <p:extLst>
      <p:ext uri="{BB962C8B-B14F-4D97-AF65-F5344CB8AC3E}">
        <p14:creationId xmlns:p14="http://schemas.microsoft.com/office/powerpoint/2010/main" val="3126109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083B-81F9-E24A-829F-79FF3ACBF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7800" cy="969337"/>
          </a:xfrm>
        </p:spPr>
        <p:txBody>
          <a:bodyPr/>
          <a:lstStyle/>
          <a:p>
            <a:r>
              <a:rPr lang="en-US" dirty="0"/>
              <a:t>You struggle with Self Control</a:t>
            </a:r>
          </a:p>
        </p:txBody>
      </p:sp>
      <p:pic>
        <p:nvPicPr>
          <p:cNvPr id="10242" name="Picture 2" descr="Binge dictionary definition | binge defined">
            <a:extLst>
              <a:ext uri="{FF2B5EF4-FFF2-40B4-BE49-F238E27FC236}">
                <a16:creationId xmlns:a16="http://schemas.microsoft.com/office/drawing/2014/main" id="{696C9A04-6C35-D947-9B04-589FA6351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4125" y="3811573"/>
            <a:ext cx="25781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inge Drinking Suppresses the Immune System | Smart News | Smithsonian  Magazine">
            <a:extLst>
              <a:ext uri="{FF2B5EF4-FFF2-40B4-BE49-F238E27FC236}">
                <a16:creationId xmlns:a16="http://schemas.microsoft.com/office/drawing/2014/main" id="{5EF1D8EA-4019-E245-8C3A-E61AEEFE0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1125" y="3874279"/>
            <a:ext cx="4687357" cy="30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ddiction To Gambling - DARA Rehabilitation Resort Koh Chang Thailand">
            <a:extLst>
              <a:ext uri="{FF2B5EF4-FFF2-40B4-BE49-F238E27FC236}">
                <a16:creationId xmlns:a16="http://schemas.microsoft.com/office/drawing/2014/main" id="{45502D36-8EE3-4D45-A747-F150C3E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715" y="1563688"/>
            <a:ext cx="4432300" cy="272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84791-E612-6C42-9613-386867121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877" y="1724025"/>
            <a:ext cx="4037248" cy="22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43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3792-B4DD-704F-8EC2-00970252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Stereotypes = Compression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24F59-2FA7-CD4B-ABE3-B42009030A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28" y="1533802"/>
            <a:ext cx="4862210" cy="3666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6FEBDC-C0DB-F043-9743-1B0BDAD344C4}"/>
              </a:ext>
            </a:extLst>
          </p:cNvPr>
          <p:cNvSpPr txBox="1"/>
          <p:nvPr/>
        </p:nvSpPr>
        <p:spPr>
          <a:xfrm>
            <a:off x="503238" y="5305425"/>
            <a:ext cx="8650287" cy="2117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Everyone has internalized prevalent stereotypes, even negative ones about their own groups!</a:t>
            </a:r>
          </a:p>
          <a:p>
            <a:endParaRPr lang="en-US" sz="2800" dirty="0"/>
          </a:p>
          <a:p>
            <a:r>
              <a:rPr lang="en-US" sz="2800" dirty="0"/>
              <a:t>Two core dimensions: Competence (Dominance) &amp; Warmth (Agreeableness)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C9DBB0-D13F-CC41-9926-19E2AC6F1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2210" y="1550493"/>
            <a:ext cx="4899498" cy="2916732"/>
          </a:xfrm>
        </p:spPr>
      </p:pic>
    </p:spTree>
    <p:extLst>
      <p:ext uri="{BB962C8B-B14F-4D97-AF65-F5344CB8AC3E}">
        <p14:creationId xmlns:p14="http://schemas.microsoft.com/office/powerpoint/2010/main" val="3767515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0553-AFBA-0D49-B424-233D5C0B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13" y="358776"/>
            <a:ext cx="9067800" cy="966788"/>
          </a:xfrm>
        </p:spPr>
        <p:txBody>
          <a:bodyPr/>
          <a:lstStyle/>
          <a:p>
            <a:r>
              <a:rPr lang="en-US" dirty="0"/>
              <a:t>You Don’t Know Much..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5928F-F292-084D-B8EF-72D6EBEA3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6" name="Picture 4" descr="Ignorance Is Bliss, Illusion Is Not - Constant Renewal">
            <a:extLst>
              <a:ext uri="{FF2B5EF4-FFF2-40B4-BE49-F238E27FC236}">
                <a16:creationId xmlns:a16="http://schemas.microsoft.com/office/drawing/2014/main" id="{2B1A51E9-206B-414E-BA49-E4D26EC23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525" y="1374775"/>
            <a:ext cx="66167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B45E442-66E1-504F-9D66-48A80F78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7770" y="3781425"/>
            <a:ext cx="5458910" cy="342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C00D52-A65E-7B41-BBD2-3F3081A352A1}"/>
              </a:ext>
            </a:extLst>
          </p:cNvPr>
          <p:cNvSpPr txBox="1"/>
          <p:nvPr/>
        </p:nvSpPr>
        <p:spPr>
          <a:xfrm>
            <a:off x="6562725" y="2319831"/>
            <a:ext cx="2978689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Lawson, 2006</a:t>
            </a:r>
          </a:p>
          <a:p>
            <a:r>
              <a:rPr lang="en-US" dirty="0" err="1"/>
              <a:t>Sloman</a:t>
            </a:r>
            <a:r>
              <a:rPr lang="en-US" dirty="0"/>
              <a:t> &amp; </a:t>
            </a:r>
            <a:r>
              <a:rPr lang="en-US" dirty="0" err="1"/>
              <a:t>Fernbach</a:t>
            </a:r>
            <a:r>
              <a:rPr lang="en-US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2291889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BEE0-6A49-6543-920F-B43E0AC9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OCEAN of Personality</a:t>
            </a:r>
          </a:p>
        </p:txBody>
      </p:sp>
      <p:pic>
        <p:nvPicPr>
          <p:cNvPr id="32770" name="Picture 2" descr="16.1 Personality Traits – Introduction to Psychology">
            <a:extLst>
              <a:ext uri="{FF2B5EF4-FFF2-40B4-BE49-F238E27FC236}">
                <a16:creationId xmlns:a16="http://schemas.microsoft.com/office/drawing/2014/main" id="{36A70D5C-5B54-1A44-811F-1E50F48B2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525" y="1568669"/>
            <a:ext cx="8315325" cy="536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033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6270BD-8819-7341-A2DD-05DE5B56A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1041400"/>
          </a:xfrm>
        </p:spPr>
        <p:txBody>
          <a:bodyPr/>
          <a:lstStyle/>
          <a:p>
            <a:r>
              <a:rPr lang="en-US" dirty="0"/>
              <a:t>In-Group (Love), Out-Group (Hate)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B26BA-C8CA-DD42-8E59-368068825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2487200"/>
            <a:ext cx="6230375" cy="4774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E2B4DB-8A19-2348-9948-E8441F46F8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50" y="1563688"/>
            <a:ext cx="4679994" cy="57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05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872A2D-2A15-3D41-9135-257A86E30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889000"/>
          </a:xfrm>
        </p:spPr>
        <p:txBody>
          <a:bodyPr/>
          <a:lstStyle/>
          <a:p>
            <a:r>
              <a:rPr lang="en-US" sz="4000" dirty="0"/>
              <a:t>Chapter 10: Evolution &amp; Development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41BFD46-079C-4847-AE81-A6A3FB2908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92" r="-1492"/>
          <a:stretch/>
        </p:blipFill>
        <p:spPr>
          <a:xfrm>
            <a:off x="161925" y="1480134"/>
            <a:ext cx="4807686" cy="2438399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FFE5AF1-D2C3-484F-B525-244E8601B9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69611" y="1312866"/>
            <a:ext cx="4763256" cy="2620959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41F81DD6-B723-F746-9529-18E0C62A6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549" y="3918533"/>
            <a:ext cx="4277816" cy="311425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7F23619-FAF1-7A48-A695-A576CFB2E975}"/>
              </a:ext>
            </a:extLst>
          </p:cNvPr>
          <p:cNvSpPr txBox="1">
            <a:spLocks/>
          </p:cNvSpPr>
          <p:nvPr/>
        </p:nvSpPr>
        <p:spPr>
          <a:xfrm>
            <a:off x="5191125" y="4093804"/>
            <a:ext cx="4763256" cy="2819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431800" indent="-32385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863600" indent="-287338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2954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7272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1590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6162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0734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5306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9878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>
              <a:buFont typeface="Wingdings" pitchFamily="-111" charset="2"/>
              <a:buNone/>
            </a:pPr>
            <a:r>
              <a:rPr lang="en-US" sz="2400" kern="0" dirty="0"/>
              <a:t>Genes = Lego instruction pages</a:t>
            </a:r>
          </a:p>
          <a:p>
            <a:r>
              <a:rPr lang="en-US" sz="1800" kern="0" dirty="0"/>
              <a:t>Base pair (G,C,T,A: Gattaca, nucleotide)          3 = one Lego brick (amino acid)</a:t>
            </a:r>
          </a:p>
          <a:p>
            <a:r>
              <a:rPr lang="en-US" sz="1800" kern="0" dirty="0"/>
              <a:t>Gene = Protein = sequence of amino acids (~300 = ~900 bp’s, but genes ~27,000 bp)</a:t>
            </a:r>
          </a:p>
          <a:p>
            <a:r>
              <a:rPr lang="en-US" sz="1800" kern="0" dirty="0"/>
              <a:t>Alleles = different instructions for different folks – different gene variants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64EB17-72F8-AC40-A5D8-D6AB2FCC19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1431" y="4608619"/>
            <a:ext cx="1296360" cy="230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62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B5495-7D1C-1C48-AF31-6B1F6B70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Heritability</a:t>
            </a: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96CBADB9-9928-1040-9A28-01F1C86082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25" y="1776880"/>
            <a:ext cx="9696842" cy="40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52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0F00-65C7-3B43-A2DD-791865FB5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889000"/>
          </a:xfrm>
        </p:spPr>
        <p:txBody>
          <a:bodyPr/>
          <a:lstStyle/>
          <a:p>
            <a:r>
              <a:rPr lang="en-US" dirty="0"/>
              <a:t>Babies are </a:t>
            </a:r>
            <a:r>
              <a:rPr lang="en-US" dirty="0" err="1"/>
              <a:t>Sooooo</a:t>
            </a:r>
            <a:r>
              <a:rPr lang="en-US" dirty="0"/>
              <a:t> Cute!!!!</a:t>
            </a:r>
          </a:p>
        </p:txBody>
      </p:sp>
      <p:pic>
        <p:nvPicPr>
          <p:cNvPr id="33794" name="Picture 2" descr="29 unique baby gifts 2020, according to development experts">
            <a:extLst>
              <a:ext uri="{FF2B5EF4-FFF2-40B4-BE49-F238E27FC236}">
                <a16:creationId xmlns:a16="http://schemas.microsoft.com/office/drawing/2014/main" id="{60BCFC38-F5F4-654E-AE91-F88D33FA4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138" y="1322301"/>
            <a:ext cx="9652000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2300EA-913F-294A-A510-65E61D3848D0}"/>
              </a:ext>
            </a:extLst>
          </p:cNvPr>
          <p:cNvSpPr txBox="1"/>
          <p:nvPr/>
        </p:nvSpPr>
        <p:spPr>
          <a:xfrm>
            <a:off x="314325" y="6208494"/>
            <a:ext cx="9448800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But seriously, how do they learn so quickly (except the diapers part) and without even understanding language at the start??                  It’s like they have to learn </a:t>
            </a:r>
            <a:r>
              <a:rPr lang="en-US" sz="2400" i="1" dirty="0"/>
              <a:t>everything</a:t>
            </a:r>
            <a:r>
              <a:rPr lang="en-US" sz="2400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1846333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 descr="Mind On Edge: Clinging To Faith When Mental Health Fades: Hogsed, Tom:  9781089004639: Amazon.com: Books">
            <a:extLst>
              <a:ext uri="{FF2B5EF4-FFF2-40B4-BE49-F238E27FC236}">
                <a16:creationId xmlns:a16="http://schemas.microsoft.com/office/drawing/2014/main" id="{5E3ED0F3-64DA-8F4E-AF2E-BC6B4A7D0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0632" y="132081"/>
            <a:ext cx="2751137" cy="412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F3B7B-F04B-8242-9A5E-D422CA51A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6364287" cy="889000"/>
          </a:xfrm>
        </p:spPr>
        <p:txBody>
          <a:bodyPr/>
          <a:lstStyle/>
          <a:p>
            <a:r>
              <a:rPr lang="en-US" dirty="0"/>
              <a:t>Chapter 11: Disorders</a:t>
            </a:r>
          </a:p>
        </p:txBody>
      </p:sp>
      <p:pic>
        <p:nvPicPr>
          <p:cNvPr id="11268" name="Picture 4" descr="Explaining the Phases of Schizophrenia: Symptoms, Treatment &amp; More">
            <a:extLst>
              <a:ext uri="{FF2B5EF4-FFF2-40B4-BE49-F238E27FC236}">
                <a16:creationId xmlns:a16="http://schemas.microsoft.com/office/drawing/2014/main" id="{E0B9EC5A-004C-1348-A84F-5E4A4B68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4369" y="2961910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What schizophrenia does to families — and why the mental health system  can't keep up - The Washington Post">
            <a:extLst>
              <a:ext uri="{FF2B5EF4-FFF2-40B4-BE49-F238E27FC236}">
                <a16:creationId xmlns:a16="http://schemas.microsoft.com/office/drawing/2014/main" id="{80C9EB09-5099-6140-9A34-4D801AAED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1925" y="1800225"/>
            <a:ext cx="4953000" cy="557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6A76D9-1FA4-AA42-AA88-7A60E015E99B}"/>
              </a:ext>
            </a:extLst>
          </p:cNvPr>
          <p:cNvSpPr txBox="1"/>
          <p:nvPr/>
        </p:nvSpPr>
        <p:spPr>
          <a:xfrm>
            <a:off x="3577832" y="1266825"/>
            <a:ext cx="3200400" cy="13074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Loss of control is central feature of most disorders</a:t>
            </a:r>
          </a:p>
        </p:txBody>
      </p:sp>
    </p:spTree>
    <p:extLst>
      <p:ext uri="{BB962C8B-B14F-4D97-AF65-F5344CB8AC3E}">
        <p14:creationId xmlns:p14="http://schemas.microsoft.com/office/powerpoint/2010/main" val="2605322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44BA-DB4D-2A4E-88B0-EB8EA5E5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Comorbidity = Attractor</a:t>
            </a:r>
            <a:br>
              <a:rPr lang="en-US" dirty="0"/>
            </a:br>
            <a:r>
              <a:rPr lang="en-US" sz="3600" dirty="0"/>
              <a:t>Loss of control / efficacy; Social isolation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227DC-C1EC-674A-80F5-EBC3AAA6F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780616"/>
            <a:ext cx="7152290" cy="545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25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FA2C-08BF-E146-B183-6F36DFA4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Rough Out There..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4A7B5D-C9D8-9D49-BE50-FD18641AD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23" y="1419225"/>
            <a:ext cx="8513270" cy="5409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1E597D-49AA-4E40-A972-8DEABA0AC2CC}"/>
              </a:ext>
            </a:extLst>
          </p:cNvPr>
          <p:cNvSpPr txBox="1"/>
          <p:nvPr/>
        </p:nvSpPr>
        <p:spPr>
          <a:xfrm>
            <a:off x="191723" y="2562225"/>
            <a:ext cx="2133600" cy="39333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Anxiety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Depression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Drug use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Alcohol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Bipolar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Eating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Schizophrenia</a:t>
            </a:r>
          </a:p>
        </p:txBody>
      </p:sp>
    </p:spTree>
    <p:extLst>
      <p:ext uri="{BB962C8B-B14F-4D97-AF65-F5344CB8AC3E}">
        <p14:creationId xmlns:p14="http://schemas.microsoft.com/office/powerpoint/2010/main" val="27888183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606D2-7D43-374B-8AA7-797E8874B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Therapy is Safe Social Bond</a:t>
            </a:r>
            <a:br>
              <a:rPr lang="en-US" dirty="0"/>
            </a:br>
            <a:r>
              <a:rPr lang="en-US" dirty="0"/>
              <a:t>Rebuilds Self-Efficacy, Control</a:t>
            </a:r>
          </a:p>
        </p:txBody>
      </p:sp>
      <p:pic>
        <p:nvPicPr>
          <p:cNvPr id="35846" name="Picture 6" descr="Blog Therapy, Therapy, Therapy Blog, Blogging Therapy, Therapy,..">
            <a:extLst>
              <a:ext uri="{FF2B5EF4-FFF2-40B4-BE49-F238E27FC236}">
                <a16:creationId xmlns:a16="http://schemas.microsoft.com/office/drawing/2014/main" id="{6C718D6D-6DF7-5241-AB85-37C7D7DD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38" y="1724025"/>
            <a:ext cx="8305800" cy="55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305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AC30-2C64-0144-A027-86AADD69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Therapy (CBT) &gt;= SSRI!</a:t>
            </a:r>
          </a:p>
        </p:txBody>
      </p:sp>
      <p:pic>
        <p:nvPicPr>
          <p:cNvPr id="36866" name="Picture 2" descr="When an SSRI medication impacts your sex life - Harvard Health">
            <a:extLst>
              <a:ext uri="{FF2B5EF4-FFF2-40B4-BE49-F238E27FC236}">
                <a16:creationId xmlns:a16="http://schemas.microsoft.com/office/drawing/2014/main" id="{F73769B6-CE9D-B447-8AFB-7C9F457D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2925" y="3744461"/>
            <a:ext cx="5268922" cy="35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log Therapy, Therapy, Therapy Blog, Blogging Therapy, Therapy,..">
            <a:extLst>
              <a:ext uri="{FF2B5EF4-FFF2-40B4-BE49-F238E27FC236}">
                <a16:creationId xmlns:a16="http://schemas.microsoft.com/office/drawing/2014/main" id="{582FDBA0-FE2A-0A4E-B12C-9B160696F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4" y="1767455"/>
            <a:ext cx="5275145" cy="351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740B89-9F87-CE43-AFBB-D748F17551F7}"/>
              </a:ext>
            </a:extLst>
          </p:cNvPr>
          <p:cNvSpPr txBox="1"/>
          <p:nvPr/>
        </p:nvSpPr>
        <p:spPr>
          <a:xfrm>
            <a:off x="5648325" y="1767455"/>
            <a:ext cx="3922713" cy="1712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most anxiety, depression cases.</a:t>
            </a:r>
          </a:p>
          <a:p>
            <a:r>
              <a:rPr lang="en-US" sz="2800" dirty="0"/>
              <a:t>Has no side effects!</a:t>
            </a:r>
          </a:p>
          <a:p>
            <a:r>
              <a:rPr lang="en-US" sz="2800" dirty="0"/>
              <a:t>But is expensive!</a:t>
            </a:r>
          </a:p>
        </p:txBody>
      </p:sp>
    </p:spTree>
    <p:extLst>
      <p:ext uri="{BB962C8B-B14F-4D97-AF65-F5344CB8AC3E}">
        <p14:creationId xmlns:p14="http://schemas.microsoft.com/office/powerpoint/2010/main" val="281637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BDB12-0721-FF43-9FE8-A0384BF1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And you don’t know you don’t know..</a:t>
            </a:r>
            <a:br>
              <a:rPr lang="en-US" sz="4000" dirty="0"/>
            </a:br>
            <a:r>
              <a:rPr lang="en-US" sz="4000" dirty="0"/>
              <a:t>(anosognosia of everyday life..)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97B5CA-8CAD-2E4A-B45E-1B01C5026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725" y="1770063"/>
            <a:ext cx="65024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3323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A5B3B-C201-8246-92A0-48C75789F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C’s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0F648-D484-B648-86B1-4B2E49367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en-US" dirty="0"/>
              <a:t>Compression: KISS!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Contrast: just have to outrun friend, not the bear..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Control: we are all (secret) </a:t>
            </a:r>
            <a:r>
              <a:rPr lang="en-US" i="1" dirty="0"/>
              <a:t>agents</a:t>
            </a:r>
            <a:r>
              <a:rPr lang="en-US" dirty="0"/>
              <a:t>!</a:t>
            </a:r>
          </a:p>
          <a:p>
            <a:pPr marL="1079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95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C931-E193-424D-B77A-F7E6AE3E6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it doesn’t really matter!!</a:t>
            </a:r>
          </a:p>
        </p:txBody>
      </p:sp>
      <p:pic>
        <p:nvPicPr>
          <p:cNvPr id="5124" name="Picture 4" descr="CANCELED: Pee-wee Herman: Big Adventure 35th Anniversary – Hennepin Theatre  Trust">
            <a:extLst>
              <a:ext uri="{FF2B5EF4-FFF2-40B4-BE49-F238E27FC236}">
                <a16:creationId xmlns:a16="http://schemas.microsoft.com/office/drawing/2014/main" id="{E83A8994-5747-814E-832D-CA33BC16B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2525" y="1647825"/>
            <a:ext cx="7553325" cy="55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041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4ED94-2B92-A440-B469-255C7C25A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is one big Funnel!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E0E24B-2786-7B48-ACFB-EFB47A1BE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325" y="2028825"/>
            <a:ext cx="3429000" cy="4844642"/>
          </a:xfrm>
        </p:spPr>
      </p:pic>
      <p:pic>
        <p:nvPicPr>
          <p:cNvPr id="6" name="Content Placeholder 5" descr="fig_cortical_neuron.png">
            <a:extLst>
              <a:ext uri="{FF2B5EF4-FFF2-40B4-BE49-F238E27FC236}">
                <a16:creationId xmlns:a16="http://schemas.microsoft.com/office/drawing/2014/main" id="{7D492761-ED14-214C-A3B7-D3FFC5E7E8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17" r="-817"/>
          <a:stretch/>
        </p:blipFill>
        <p:spPr bwMode="auto">
          <a:xfrm>
            <a:off x="847725" y="1883954"/>
            <a:ext cx="1556681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1CAD76-1E6F-DD42-BED2-31800ADD2722}"/>
              </a:ext>
            </a:extLst>
          </p:cNvPr>
          <p:cNvSpPr txBox="1"/>
          <p:nvPr/>
        </p:nvSpPr>
        <p:spPr>
          <a:xfrm>
            <a:off x="6410325" y="2028825"/>
            <a:ext cx="3276600" cy="373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Tons of information slamming into you every millisecond!</a:t>
            </a:r>
          </a:p>
          <a:p>
            <a:endParaRPr lang="en-US" sz="2800" dirty="0"/>
          </a:p>
          <a:p>
            <a:r>
              <a:rPr lang="en-US" sz="2800" dirty="0"/>
              <a:t>But your brain just </a:t>
            </a:r>
            <a:r>
              <a:rPr lang="en-US" sz="2800" b="1" dirty="0"/>
              <a:t>compresses</a:t>
            </a:r>
            <a:r>
              <a:rPr lang="en-US" sz="2800" dirty="0"/>
              <a:t> everything into what you actually need to know!</a:t>
            </a:r>
          </a:p>
        </p:txBody>
      </p:sp>
    </p:spTree>
    <p:extLst>
      <p:ext uri="{BB962C8B-B14F-4D97-AF65-F5344CB8AC3E}">
        <p14:creationId xmlns:p14="http://schemas.microsoft.com/office/powerpoint/2010/main" val="223533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9F38A-0DB5-D645-AAF5-D06E6795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#1: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2F2DA-0B6D-CD43-8047-1B84DEB89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Stereotypes</a:t>
            </a:r>
          </a:p>
          <a:p>
            <a:r>
              <a:rPr lang="en-US" dirty="0"/>
              <a:t>Tweets</a:t>
            </a:r>
          </a:p>
          <a:p>
            <a:r>
              <a:rPr lang="en-US" dirty="0"/>
              <a:t>Soundbites</a:t>
            </a:r>
          </a:p>
          <a:p>
            <a:r>
              <a:rPr lang="en-US" dirty="0"/>
              <a:t>Texting</a:t>
            </a:r>
          </a:p>
          <a:p>
            <a:r>
              <a:rPr lang="en-US" dirty="0"/>
              <a:t>(more pictures please!)</a:t>
            </a:r>
          </a:p>
        </p:txBody>
      </p:sp>
    </p:spTree>
    <p:extLst>
      <p:ext uri="{BB962C8B-B14F-4D97-AF65-F5344CB8AC3E}">
        <p14:creationId xmlns:p14="http://schemas.microsoft.com/office/powerpoint/2010/main" val="3060190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9608E-CB6A-174C-82C4-6AEFA684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Constantly Comparing</a:t>
            </a:r>
          </a:p>
        </p:txBody>
      </p:sp>
      <p:pic>
        <p:nvPicPr>
          <p:cNvPr id="6148" name="Picture 4" descr="The Self">
            <a:extLst>
              <a:ext uri="{FF2B5EF4-FFF2-40B4-BE49-F238E27FC236}">
                <a16:creationId xmlns:a16="http://schemas.microsoft.com/office/drawing/2014/main" id="{83E92FD3-E412-1245-8806-EF0D3B0B4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8525" y="3300165"/>
            <a:ext cx="24257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unny Businessmen Comparing Their Income Stock Vector - Illustration of  prize, person: 68309437">
            <a:extLst>
              <a:ext uri="{FF2B5EF4-FFF2-40B4-BE49-F238E27FC236}">
                <a16:creationId xmlns:a16="http://schemas.microsoft.com/office/drawing/2014/main" id="{B340281C-A007-6143-B8C6-AD09A8528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7471" y="4238625"/>
            <a:ext cx="4888509" cy="31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o we have Comparitis? | Good question!">
            <a:extLst>
              <a:ext uri="{FF2B5EF4-FFF2-40B4-BE49-F238E27FC236}">
                <a16:creationId xmlns:a16="http://schemas.microsoft.com/office/drawing/2014/main" id="{DDADE002-2C77-0840-938E-E7861030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9925" y="1358106"/>
            <a:ext cx="3932238" cy="393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092355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5519</TotalTime>
  <Words>668</Words>
  <Application>Microsoft Macintosh PowerPoint</Application>
  <PresentationFormat>Custom</PresentationFormat>
  <Paragraphs>151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Symbol</vt:lpstr>
      <vt:lpstr>Times New Roman</vt:lpstr>
      <vt:lpstr>Wingdings</vt:lpstr>
      <vt:lpstr>ror_std_emerbrain</vt:lpstr>
      <vt:lpstr>General Psychology</vt:lpstr>
      <vt:lpstr>This Class is All About You</vt:lpstr>
      <vt:lpstr>Who Are You?</vt:lpstr>
      <vt:lpstr>You Don’t Know Much..</vt:lpstr>
      <vt:lpstr>And you don’t know you don’t know.. (anosognosia of everyday life..)</vt:lpstr>
      <vt:lpstr>And it doesn’t really matter!!</vt:lpstr>
      <vt:lpstr>Your Brain is one big Funnel!</vt:lpstr>
      <vt:lpstr>Principle #1: Compression</vt:lpstr>
      <vt:lpstr>You are Constantly Comparing</vt:lpstr>
      <vt:lpstr>Constantly Seeking News</vt:lpstr>
      <vt:lpstr>Principle #2: Contrast</vt:lpstr>
      <vt:lpstr>You struggle with Self Control</vt:lpstr>
      <vt:lpstr>Control it!</vt:lpstr>
      <vt:lpstr>Losing it..</vt:lpstr>
      <vt:lpstr>Principle #3: Control</vt:lpstr>
      <vt:lpstr>The Three C’s</vt:lpstr>
      <vt:lpstr>Chapter 1: Science vs. Matrix</vt:lpstr>
      <vt:lpstr>PowerPoint Presentation</vt:lpstr>
      <vt:lpstr>Reproducibility = Consensus</vt:lpstr>
      <vt:lpstr>PowerPoint Presentation</vt:lpstr>
      <vt:lpstr>Consensus is hard..</vt:lpstr>
      <vt:lpstr>Chapter 2: Neuroscience (basis of the CCC’s)</vt:lpstr>
      <vt:lpstr>Chapter 3: Consciousness, Drugs..</vt:lpstr>
      <vt:lpstr>Chapter 4: Perception</vt:lpstr>
      <vt:lpstr>Contrast, Compression, Top-down Control</vt:lpstr>
      <vt:lpstr>Chapter 5: Learning &amp; Motivation</vt:lpstr>
      <vt:lpstr>Dopamine is a Nasty Critic!</vt:lpstr>
      <vt:lpstr>The Pyramid of Control!</vt:lpstr>
      <vt:lpstr>Chapter 6: Memory</vt:lpstr>
      <vt:lpstr>Chapter 6: Memory</vt:lpstr>
      <vt:lpstr>Chapter 6: Memory</vt:lpstr>
      <vt:lpstr>Hippocampus gets Compressed Input</vt:lpstr>
      <vt:lpstr>Chapter 7: Thinking &amp; Control</vt:lpstr>
      <vt:lpstr>Neural CPU = Turing Machine</vt:lpstr>
      <vt:lpstr>PFC = Control, Working Memory</vt:lpstr>
      <vt:lpstr>Motivation is the Driver..</vt:lpstr>
      <vt:lpstr>Chapter 9: Social &amp; Personality</vt:lpstr>
      <vt:lpstr>You struggle with Self Control</vt:lpstr>
      <vt:lpstr>Stereotypes = Compression</vt:lpstr>
      <vt:lpstr>OCEAN of Personality</vt:lpstr>
      <vt:lpstr>In-Group (Love), Out-Group (Hate)</vt:lpstr>
      <vt:lpstr>Chapter 10: Evolution &amp; Development</vt:lpstr>
      <vt:lpstr>Heritability</vt:lpstr>
      <vt:lpstr>Babies are Sooooo Cute!!!!</vt:lpstr>
      <vt:lpstr>Chapter 11: Disorders</vt:lpstr>
      <vt:lpstr>Comorbidity = Attractor Loss of control / efficacy; Social isolation</vt:lpstr>
      <vt:lpstr>It’s Rough Out There..</vt:lpstr>
      <vt:lpstr>Therapy is Safe Social Bond Rebuilds Self-Efficacy, Control</vt:lpstr>
      <vt:lpstr>Therapy (CBT) &gt;= SSRI!</vt:lpstr>
      <vt:lpstr>The Three C’s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87</cp:revision>
  <dcterms:created xsi:type="dcterms:W3CDTF">2009-03-18T06:10:11Z</dcterms:created>
  <dcterms:modified xsi:type="dcterms:W3CDTF">2020-10-07T12:25:08Z</dcterms:modified>
</cp:coreProperties>
</file>